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7" r:id="rId2"/>
    <p:sldId id="328" r:id="rId3"/>
    <p:sldId id="256" r:id="rId4"/>
    <p:sldId id="257" r:id="rId5"/>
    <p:sldId id="262" r:id="rId6"/>
    <p:sldId id="329" r:id="rId7"/>
    <p:sldId id="258" r:id="rId8"/>
    <p:sldId id="321" r:id="rId9"/>
    <p:sldId id="259" r:id="rId10"/>
    <p:sldId id="261" r:id="rId11"/>
    <p:sldId id="326" r:id="rId12"/>
    <p:sldId id="260" r:id="rId13"/>
    <p:sldId id="323" r:id="rId14"/>
    <p:sldId id="322" r:id="rId15"/>
    <p:sldId id="324" r:id="rId16"/>
    <p:sldId id="32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99"/>
    <a:srgbClr val="024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Garbino\Documents\A%20a%20Z&#233;\New%20Papers\A%20-%20Assessing%20nerves%20-%20dermatology\Assessing%20corrigido\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4533128131013E-2"/>
          <c:y val="6.1395566101442478E-2"/>
          <c:w val="0.78989527546123295"/>
          <c:h val="0.79224270585243095"/>
        </c:manualLayout>
      </c:layout>
      <c:lineChart>
        <c:grouping val="standard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Left Median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1B-433F-810C-A81FA4B4A9ED}"/>
            </c:ext>
          </c:extLst>
        </c:ser>
        <c:ser>
          <c:idx val="1"/>
          <c:order val="1"/>
          <c:tx>
            <c:strRef>
              <c:f>Plan1!$D$1</c:f>
              <c:strCache>
                <c:ptCount val="1"/>
                <c:pt idx="0">
                  <c:v>Left Ulnar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Plan1!$D$2:$D$10</c:f>
              <c:numCache>
                <c:formatCode>General</c:formatCode>
                <c:ptCount val="9"/>
                <c:pt idx="0">
                  <c:v>8</c:v>
                </c:pt>
                <c:pt idx="1">
                  <c:v>0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1B-433F-810C-A81FA4B4A9ED}"/>
            </c:ext>
          </c:extLst>
        </c:ser>
        <c:ser>
          <c:idx val="2"/>
          <c:order val="2"/>
          <c:tx>
            <c:strRef>
              <c:f>Plan1!$E$1</c:f>
              <c:strCache>
                <c:ptCount val="1"/>
                <c:pt idx="0">
                  <c:v>Right Median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Plan1!$E$2:$E$10</c:f>
              <c:numCache>
                <c:formatCode>General</c:formatCode>
                <c:ptCount val="9"/>
                <c:pt idx="0">
                  <c:v>32</c:v>
                </c:pt>
                <c:pt idx="1">
                  <c:v>28</c:v>
                </c:pt>
                <c:pt idx="2">
                  <c:v>25</c:v>
                </c:pt>
                <c:pt idx="3">
                  <c:v>26</c:v>
                </c:pt>
                <c:pt idx="4">
                  <c:v>25</c:v>
                </c:pt>
                <c:pt idx="5">
                  <c:v>25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1B-433F-810C-A81FA4B4A9ED}"/>
            </c:ext>
          </c:extLst>
        </c:ser>
        <c:ser>
          <c:idx val="3"/>
          <c:order val="3"/>
          <c:tx>
            <c:strRef>
              <c:f>Plan1!$F$1</c:f>
              <c:strCache>
                <c:ptCount val="1"/>
                <c:pt idx="0">
                  <c:v>Right Ulnar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Plan1!$F$2:$F$10</c:f>
              <c:numCache>
                <c:formatCode>General</c:formatCode>
                <c:ptCount val="9"/>
                <c:pt idx="0">
                  <c:v>37</c:v>
                </c:pt>
                <c:pt idx="1">
                  <c:v>33</c:v>
                </c:pt>
                <c:pt idx="2">
                  <c:v>30</c:v>
                </c:pt>
                <c:pt idx="3">
                  <c:v>20</c:v>
                </c:pt>
                <c:pt idx="4">
                  <c:v>25</c:v>
                </c:pt>
                <c:pt idx="5">
                  <c:v>25</c:v>
                </c:pt>
                <c:pt idx="6">
                  <c:v>37</c:v>
                </c:pt>
                <c:pt idx="7">
                  <c:v>30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1B-433F-810C-A81FA4B4A9ED}"/>
            </c:ext>
          </c:extLst>
        </c:ser>
        <c:ser>
          <c:idx val="4"/>
          <c:order val="4"/>
          <c:tx>
            <c:strRef>
              <c:f>Plan1!$G$1</c:f>
              <c:strCache>
                <c:ptCount val="1"/>
                <c:pt idx="0">
                  <c:v>Prednisone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pPr>
              <a:solidFill>
                <a:srgbClr val="FFC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cat>
            <c:numRef>
              <c:f>Plan1!$B$2:$B$10</c:f>
              <c:numCache>
                <c:formatCode>d/m/yyyy</c:formatCode>
                <c:ptCount val="9"/>
                <c:pt idx="0">
                  <c:v>41066</c:v>
                </c:pt>
                <c:pt idx="1">
                  <c:v>41093</c:v>
                </c:pt>
                <c:pt idx="2">
                  <c:v>41185</c:v>
                </c:pt>
                <c:pt idx="3">
                  <c:v>41226</c:v>
                </c:pt>
                <c:pt idx="4">
                  <c:v>41345</c:v>
                </c:pt>
                <c:pt idx="5">
                  <c:v>41345</c:v>
                </c:pt>
                <c:pt idx="6">
                  <c:v>41396</c:v>
                </c:pt>
                <c:pt idx="7">
                  <c:v>41423.454664351899</c:v>
                </c:pt>
                <c:pt idx="8">
                  <c:v>41508</c:v>
                </c:pt>
              </c:numCache>
            </c:numRef>
          </c:cat>
          <c:val>
            <c:numRef>
              <c:f>Plan1!$G$2:$G$10</c:f>
              <c:numCache>
                <c:formatCode>General</c:formatCode>
                <c:ptCount val="9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30</c:v>
                </c:pt>
                <c:pt idx="6">
                  <c:v>60</c:v>
                </c:pt>
                <c:pt idx="7">
                  <c:v>60</c:v>
                </c:pt>
                <c:pt idx="8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1B-433F-810C-A81FA4B4A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50599792"/>
        <c:axId val="-550593264"/>
      </c:lineChart>
      <c:dateAx>
        <c:axId val="-550599792"/>
        <c:scaling>
          <c:orientation val="minMax"/>
        </c:scaling>
        <c:delete val="0"/>
        <c:axPos val="b"/>
        <c:numFmt formatCode="d/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50593264"/>
        <c:crosses val="autoZero"/>
        <c:auto val="1"/>
        <c:lblOffset val="100"/>
        <c:baseTimeUnit val="days"/>
      </c:dateAx>
      <c:valAx>
        <c:axId val="-55059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50599792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86240863145894298"/>
          <c:y val="0.16666991022501601"/>
          <c:w val="0.13329651553471"/>
          <c:h val="0.58519675760485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lang="zh-CN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0.26819</cdr:x>
      <cdr:y>0.1184</cdr:y>
    </cdr:from>
    <cdr:to>
      <cdr:x>0.57436</cdr:x>
      <cdr:y>0.233</cdr:y>
    </cdr:to>
    <cdr:sp macro="" textlink="">
      <cdr:nvSpPr>
        <cdr:cNvPr id="2" name="CaixaDeTexto 4">
          <a:extLst xmlns:a="http://schemas.openxmlformats.org/drawingml/2006/main">
            <a:ext uri="{FF2B5EF4-FFF2-40B4-BE49-F238E27FC236}">
              <a16:creationId xmlns:a16="http://schemas.microsoft.com/office/drawing/2014/main" id="{2E0AE32E-CDCD-54E9-C212-88D7D0E9D8F1}"/>
            </a:ext>
          </a:extLst>
        </cdr:cNvPr>
        <cdr:cNvSpPr txBox="1"/>
      </cdr:nvSpPr>
      <cdr:spPr>
        <a:xfrm xmlns:a="http://schemas.openxmlformats.org/drawingml/2006/main">
          <a:off x="1612258" y="349785"/>
          <a:ext cx="1840578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 err="1"/>
            <a:t>Prednisone</a:t>
          </a:r>
          <a:r>
            <a:rPr lang="pt-BR" sz="1600" dirty="0"/>
            <a:t> curve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A702-827A-4585-B1B5-D69E2F7786A4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409D-F67B-4694-9B7A-0160565B04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49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2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5F543-0BBC-FB22-2CE1-320D64FD4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46254C-D68A-D6C7-55CC-ABE940B9C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58158-8FAD-3DDF-675A-D1FE664D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C6C27A-0050-255D-2A77-39A1F72E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4FC68-89EE-7394-0BEC-35D6319F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01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29BEC-5848-E660-CBEB-8CC84FE8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32EC4C-B895-93C2-A466-11D504880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805BF6-7CCC-4CD0-E745-2360BE8C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FF099-4715-BFBA-7667-56F8C8BD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644EF-C148-4153-C0BA-F799FA39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71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43EEDD-FE4D-1094-4960-4E4A831D8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926249-85AA-E448-319C-0E65E58F6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601293-1DC0-2726-0132-2842545C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75770-B047-1D67-298F-6345D5FB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B77B9-C012-F046-CCD8-4594DE4F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0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1DBCE-6743-4173-DDB1-C8209AC7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1121F8-88B6-B49F-62C6-6F786DD3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5198A5-6609-9181-7C11-718DBF9A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A30EE-C064-F958-CD5B-52EDDD97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A6E4EE-E13B-D90C-DA5C-B9668882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8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C627E-2B5E-2BF6-7173-C1F26C30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8B66DB-0BF6-784C-2157-6A60C20B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D51F0-DD3E-66A3-5EAE-3C769B7A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36E99F-7965-28DB-62FF-EC3EABFE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00A0B2-A026-C50E-AA65-D47C8E47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55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9093B-4A20-8AEA-27F4-9E1E3CFF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BDA68-D157-3BF9-CB64-0D9A50871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23DFAF-FAEC-4EBE-450B-5E7B7A02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F6129C-3B17-9511-AF7C-AD152F15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5D09F7-B239-DF1E-462E-A778424C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8E9559-CDDB-7272-6AF0-5217E324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3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4E2BC-9D4A-992F-B7FB-D4866727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4FA45-B555-9308-8BDD-A69119D1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7067D7-7549-32CF-76C2-323BC90C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A85612-0256-40F0-3045-044E9310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261A77-EC9E-A622-6EDA-206388F65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B39BE5-3278-4C76-A0FA-C6BCFE65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59203D-E1A8-E9EC-C448-73239E7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514EA4-9A73-009B-DC10-59926FBA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18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59E24-3600-A546-D6C4-85CD333E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17F1CB-2B5D-05D6-DD42-D346CA1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69EEDB-F363-D0D3-62A3-90218559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C68808-A026-B2D5-3735-2D71D0D8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11BFEA-7192-662D-534D-5D9B5BE2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9B7338-AE4C-77E2-0DBA-2FAA4FD8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599375-A020-6CD0-FA67-D570428D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B75A8-91C0-203E-B462-AA453C74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FFB5-D559-53F0-EC68-F921D4E4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F57286-24E4-C0A5-86A0-C60FCDCE9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60C40F-DE64-E4DA-1A30-4ED2A353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0DBE9C-3A6E-5E61-1108-55FF8ED7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ACFF3-3908-72FC-EAAB-0E046D70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4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3DD1A-32CB-039C-A5F2-03B447FF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A46153-EDF5-4A71-2B49-6E3495A17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31E811-A288-FA62-FBD0-7F965B16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D8EDD-90F5-123E-B686-1933ED77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633A9-2026-5860-63C5-56871C5C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BC40A-EAED-6A98-0402-88AED784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00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3C33E5-0607-2E16-A192-B5DD7338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7A4748-5018-97BA-6A1A-52EED97AE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49C641-C018-CB28-144E-28AC207B5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F2CC-84F0-42E5-98DD-5AA3D8C3D4AC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7E52A6-AB90-20D8-A8EB-7260432A1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05099-E71E-31E2-43AE-5CC96074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F642-E6EF-4BA3-A36D-31335772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9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attes.cnpq.br/49276231759329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onlinelibrary.wiley.com/doi/abs/10.1002/mus.2775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lindermatol.2015.10.01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attes.cnpq.br/06518752883829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F9A71-C8BF-AABB-72A3-B488556E3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977900"/>
            <a:ext cx="10922000" cy="23876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Presentation</a:t>
            </a:r>
            <a:r>
              <a:rPr lang="pt-BR" dirty="0"/>
              <a:t> </a:t>
            </a:r>
            <a:r>
              <a:rPr lang="pt-BR" dirty="0" err="1"/>
              <a:t>during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visit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WHO </a:t>
            </a:r>
            <a:r>
              <a:rPr lang="pt-BR" dirty="0" err="1"/>
              <a:t>Epidemiologist</a:t>
            </a:r>
            <a:r>
              <a:rPr lang="pt-BR" dirty="0"/>
              <a:t> </a:t>
            </a:r>
            <a:r>
              <a:rPr lang="pt-BR" dirty="0" err="1"/>
              <a:t>encharged</a:t>
            </a:r>
            <a:r>
              <a:rPr lang="pt-BR" dirty="0"/>
              <a:t> for LEPROSY  in </a:t>
            </a:r>
            <a:r>
              <a:rPr lang="pt-BR" dirty="0" err="1"/>
              <a:t>the</a:t>
            </a:r>
            <a:r>
              <a:rPr lang="pt-BR" dirty="0"/>
              <a:t> world (global </a:t>
            </a:r>
            <a:r>
              <a:rPr lang="pt-BR" dirty="0" err="1"/>
              <a:t>lidership</a:t>
            </a:r>
            <a:r>
              <a:rPr lang="pt-BR" dirty="0"/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4FB9D2-75FB-9D73-C699-0666AC038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4516438"/>
            <a:ext cx="11176000" cy="830262"/>
          </a:xfrm>
        </p:spPr>
        <p:txBody>
          <a:bodyPr/>
          <a:lstStyle/>
          <a:p>
            <a:r>
              <a:rPr lang="en-US" dirty="0">
                <a:effectLst/>
              </a:rPr>
              <a:t>Hansen´s Disease Seminar in </a:t>
            </a:r>
            <a:r>
              <a:rPr lang="en-US" dirty="0" err="1">
                <a:effectLst/>
              </a:rPr>
              <a:t>Brasil</a:t>
            </a:r>
            <a:r>
              <a:rPr lang="en-US" dirty="0">
                <a:effectLst/>
              </a:rPr>
              <a:t>, Brasília and Research Reference Centers – ILSL, BAURU 03-02-23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56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6472E-D355-0AEC-E32A-517BCEEF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EXPERIMENTAL CLINICAL NEUROPHYSIOLOGY-1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EC699E-0815-2C78-45AC-C3D4D167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STIPP EJ</a:t>
            </a:r>
            <a:r>
              <a:rPr lang="pt-BR" sz="1800" dirty="0"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VITERBO F,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LABBÉ D, GARBINO JA</a:t>
            </a:r>
            <a:r>
              <a:rPr lang="pt-BR" sz="1800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BERNARDINELLI MM. Double </a:t>
            </a:r>
            <a:r>
              <a:rPr lang="pt-BR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innervation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end-to-side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Revista Paulista de Medicina (Cessou em 1993. Cont. ISSN 1516-3180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Paulo Medical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(Impresso), v. 130, 2012</a:t>
            </a:r>
          </a:p>
          <a:p>
            <a:endParaRPr lang="pt-BR" sz="1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STIPP EJ, ROMÃO AM, GARBINO JA, SALGADO MH</a:t>
            </a:r>
            <a:r>
              <a:rPr lang="pt-BR" sz="1800" b="0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dirty="0"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VITERBO F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Efeito da exposição de nervos e músculos no teste neurofisiológico em ratos.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Acta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Fisiatrica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(USP), 2010</a:t>
            </a:r>
          </a:p>
          <a:p>
            <a:br>
              <a:rPr lang="pt-BR" sz="1200" b="0" i="0" u="none" strike="noStrike" dirty="0">
                <a:solidFill>
                  <a:srgbClr val="0066CC"/>
                </a:solidFill>
                <a:effectLst/>
                <a:latin typeface="Tahoma" panose="020B0604030504040204" pitchFamily="34" charset="0"/>
                <a:hlinkClick r:id="rId2"/>
              </a:rPr>
            </a:b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ROMÃO AM, </a:t>
            </a:r>
            <a:r>
              <a:rPr lang="pt-BR" sz="1800" dirty="0"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VITERBO F,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STIPP EJ,  GARBINO JA,</a:t>
            </a:r>
            <a:r>
              <a:rPr lang="pt-BR" sz="18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RODRIGUES JA. Eletroestimulação do músculo tibial cranial após esmagamento do nervo fibular comum: estudo neurofisiológico e </a:t>
            </a:r>
            <a:r>
              <a:rPr lang="pt-BR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morfométrico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rato.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Revista Brasileira de Ortopedia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42, 2007</a:t>
            </a:r>
          </a:p>
          <a:p>
            <a:endParaRPr lang="pt-BR" sz="1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 VIRMOND M,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ALMEIDA JA . </a:t>
            </a:r>
            <a:r>
              <a:rPr lang="en-US" sz="1800" b="0" i="0" u="sng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 Conduction Study Technique in the Armadillo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Internationalis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21, 1996 </a:t>
            </a:r>
          </a:p>
          <a:p>
            <a:endParaRPr lang="en-US" sz="1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2372E50-6306-1F88-C161-745C72FF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EXPERIMENTAL CLINICAL NEUROPHYSIOLOGY-2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87943C-9D22-84AB-FCD2-9199A70045E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326C99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Almeida JA. Doutorado em Ciências Biológicas Anatomia. Estudo anatômico e eletrofisiológico do nervo Fibular Acessório. UNESP- Botucatu/SP, Orientador Mathias Vitti, UNICAMP, 2001.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326C99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Almeida JA. Mestrado em Ciências Biológicas Anatomia. Contribuição ao estudo da anatomia e eletrofisiologia dos nervos mediano e ulnar no antebraço (Anastomose de Martin-Gruber) UNESP- Botucatu/SP, Orientador Mathias Vitti, UNICAMP, 1996.</a:t>
            </a:r>
            <a:br>
              <a:rPr lang="pt-BR" sz="1800" dirty="0">
                <a:solidFill>
                  <a:srgbClr val="326C99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solidFill>
                <a:srgbClr val="326C99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Almeida JA, </a:t>
            </a:r>
            <a:r>
              <a:rPr lang="en-US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Vitti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Garbino JA. </a:t>
            </a:r>
            <a:r>
              <a:rPr lang="en-US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Anatômico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Anastomose de Martin-gruber. </a:t>
            </a:r>
            <a:r>
              <a:rPr lang="en-US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</a:t>
            </a:r>
            <a:r>
              <a:rPr lang="en-US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Interna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tional</a:t>
            </a:r>
            <a:r>
              <a:rPr lang="en-US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24, 1999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6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 , Almeida JA, </a:t>
            </a:r>
            <a:r>
              <a:rPr lang="en-US" sz="16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Vitti</a:t>
            </a:r>
            <a:r>
              <a:rPr lang="en-US" sz="16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6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</a:rPr>
              <a:t>Common anatomical nerve variations and nerve conduction studies: Martin–Gruber and Fibular Accessory nerve anastomosis and its implications. </a:t>
            </a:r>
            <a:r>
              <a:rPr lang="pt-BR" sz="16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</a:rPr>
              <a:t>Clinical </a:t>
            </a:r>
            <a:r>
              <a:rPr lang="pt-BR" sz="16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</a:rPr>
              <a:t>Neurophysiology</a:t>
            </a:r>
            <a:r>
              <a:rPr lang="pt-BR" sz="1600" dirty="0">
                <a:solidFill>
                  <a:srgbClr val="326C99"/>
                </a:solidFill>
                <a:latin typeface="Arial" panose="020B0604020202020204" pitchFamily="34" charset="0"/>
              </a:rPr>
              <a:t>, 2006</a:t>
            </a:r>
            <a:endParaRPr lang="pt-BR" sz="1600" b="0" i="0" dirty="0">
              <a:solidFill>
                <a:srgbClr val="326C99"/>
              </a:solidFill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US" sz="1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16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2E76E-1A64-B2A2-6039-928A4182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NERVE CONDUCTION AND PAIN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5EC632-6B6F-094A-1A7B-F5B59E38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93244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NOCICEPTIVE 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NEUROPATHIC PAIN (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mixt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kumimoji="0" lang="pt-BR" altLang="pt-BR" sz="2000" i="0" strike="noStrike" cap="none" normalizeH="0" baseline="0" dirty="0">
              <a:ln>
                <a:noFill/>
              </a:ln>
              <a:solidFill>
                <a:srgbClr val="0241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 </a:t>
            </a:r>
            <a:r>
              <a:rPr kumimoji="0" lang="pt-BR" altLang="pt-BR" sz="1800" b="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NAAFS B,SALGADO MH, URA S, VIRMOND M, SCHESTATSKY P.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Association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neuropathic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A-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Clinical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kumimoji="0" lang="pt-BR" altLang="pt-BR" sz="1800" b="1" i="0" u="none" strike="noStrike" cap="none" normalizeH="0" baseline="3000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</a:p>
          <a:p>
            <a:endParaRPr lang="pt-B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NEUROPATHIC PAIN (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mixt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neuropathic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000" i="0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kumimoji="0" lang="pt-BR" altLang="pt-BR" sz="20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KIRCHNER DR, MARCONDES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CFJr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0241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241B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A‐waves associated are with neuropathic pain in leprosy</a:t>
            </a:r>
            <a:r>
              <a:rPr lang="en-US" sz="1800" b="0" i="0" dirty="0">
                <a:solidFill>
                  <a:srgbClr val="0241BE"/>
                </a:solidFill>
                <a:latin typeface="Arial" panose="020B0604020202020204" pitchFamily="34" charset="0"/>
              </a:rPr>
              <a:t>. </a:t>
            </a:r>
            <a:r>
              <a:rPr lang="pt-BR" sz="1800" b="1" i="0" dirty="0">
                <a:solidFill>
                  <a:srgbClr val="0241BE"/>
                </a:solidFill>
                <a:effectLst/>
                <a:latin typeface="Arial" panose="020B0604020202020204" pitchFamily="34" charset="0"/>
              </a:rPr>
              <a:t>Muscle &amp; Nerve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800" b="0" i="0" dirty="0">
                <a:solidFill>
                  <a:srgbClr val="0241BE"/>
                </a:solidFill>
                <a:effectLst/>
                <a:latin typeface="Arial" panose="020B0604020202020204" pitchFamily="34" charset="0"/>
              </a:rPr>
              <a:t>2022</a:t>
            </a:r>
            <a:endParaRPr lang="pt-BR" dirty="0">
              <a:solidFill>
                <a:srgbClr val="0241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C001455C-7077-8A8C-D7C7-F4A16BC9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12" y="76200"/>
            <a:ext cx="1825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C1E38-4492-9EAF-9446-8A38E117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09" y="301468"/>
            <a:ext cx="10515600" cy="1325563"/>
          </a:xfrm>
        </p:spPr>
        <p:txBody>
          <a:bodyPr/>
          <a:lstStyle/>
          <a:p>
            <a:pPr algn="ctr"/>
            <a:r>
              <a:rPr lang="pt-BR" dirty="0" err="1"/>
              <a:t>Rare</a:t>
            </a:r>
            <a:r>
              <a:rPr lang="pt-BR" dirty="0"/>
              <a:t> </a:t>
            </a:r>
            <a:r>
              <a:rPr lang="pt-BR" dirty="0" err="1"/>
              <a:t>Diseases</a:t>
            </a:r>
            <a:r>
              <a:rPr lang="pt-BR" dirty="0"/>
              <a:t> (Doenças Raras) </a:t>
            </a:r>
            <a:r>
              <a:rPr lang="pt-BR" dirty="0" err="1"/>
              <a:t>Program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ED9039-EE90-BEEE-5AE0-221EA7913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98" y="2011864"/>
            <a:ext cx="5896455" cy="4361989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D6A80221-BD32-38EC-B7DE-5677288F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26" y="1781329"/>
            <a:ext cx="4581293" cy="1325563"/>
          </a:xfrm>
          <a:prstGeom prst="rect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cs typeface="Arial" charset="0"/>
              </a:rPr>
              <a:t>79</a:t>
            </a:r>
            <a:r>
              <a:rPr lang="en-US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without diagnosis in the biopsy</a:t>
            </a:r>
            <a:endParaRPr lang="en-GB" sz="2000" dirty="0">
              <a:cs typeface="Arial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730A61-DC3F-1B85-A18B-8CDCE45EC448}"/>
              </a:ext>
            </a:extLst>
          </p:cNvPr>
          <p:cNvSpPr txBox="1"/>
          <p:nvPr/>
        </p:nvSpPr>
        <p:spPr>
          <a:xfrm>
            <a:off x="1345921" y="4712976"/>
            <a:ext cx="36352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PN in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Center and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8122-9712-4B73-17B9-42099D49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TEACHING in </a:t>
            </a:r>
            <a:r>
              <a:rPr lang="pt-BR" sz="4000" dirty="0" err="1"/>
              <a:t>Rehabilitation</a:t>
            </a:r>
            <a:r>
              <a:rPr lang="pt-BR" sz="4000" dirty="0"/>
              <a:t> Branch and Clinical </a:t>
            </a:r>
            <a:r>
              <a:rPr lang="pt-BR" sz="4000" dirty="0" err="1"/>
              <a:t>Neurophysiology</a:t>
            </a:r>
            <a:r>
              <a:rPr lang="pt-BR" sz="4000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18A5A-C7F6-815A-0F93-FBF67BB24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827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 err="1"/>
              <a:t>Rehabilitation</a:t>
            </a:r>
            <a:r>
              <a:rPr lang="pt-BR" dirty="0"/>
              <a:t> Branch 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US" sz="19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Duerksen</a:t>
            </a:r>
            <a:r>
              <a:rPr lang="en-US" sz="1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F, Opromolla DVA, Virmond M, Garbino JA. Teaching and training for surgical rehabilitation in </a:t>
            </a:r>
            <a:r>
              <a:rPr lang="en-US" sz="19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hanseniasis</a:t>
            </a:r>
            <a:r>
              <a:rPr lang="en-US" sz="1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results of </a:t>
            </a:r>
            <a:r>
              <a:rPr lang="en-US" sz="19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years activities of the Instituto </a:t>
            </a:r>
            <a:r>
              <a:rPr lang="en-US" sz="1900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Lauro</a:t>
            </a:r>
            <a:r>
              <a:rPr lang="en-US" sz="19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Souza Lima in South América</a:t>
            </a:r>
            <a:r>
              <a:rPr lang="en-US" sz="1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9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Hansenologia</a:t>
            </a:r>
            <a:r>
              <a:rPr lang="pt-BR" sz="1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Internationalis</a:t>
            </a:r>
            <a:r>
              <a:rPr lang="pt-BR" sz="1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(Impresso), v. 24, 1999.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kumimoji="0" lang="pt-BR" altLang="pt-BR" sz="2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Postgraduate</a:t>
            </a:r>
            <a:r>
              <a:rPr kumimoji="0" lang="pt-BR" altLang="pt-BR" sz="2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“lato sensu” </a:t>
            </a:r>
            <a:r>
              <a:rPr kumimoji="0" lang="pt-BR" altLang="pt-BR" sz="2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kumimoji="0" lang="pt-BR" altLang="pt-BR" sz="2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Clinical </a:t>
            </a:r>
            <a:r>
              <a:rPr kumimoji="0" lang="pt-BR" altLang="pt-BR" sz="2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kumimoji="0" lang="pt-BR" altLang="pt-B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(2001 - ...)</a:t>
            </a:r>
          </a:p>
          <a:p>
            <a:pPr lvl="1" algn="just">
              <a:lnSpc>
                <a:spcPct val="150000"/>
              </a:lnSpc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courses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residents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t-BR" sz="21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endParaRPr lang="pt-BR" sz="1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2009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hands</a:t>
            </a:r>
            <a:r>
              <a:rPr lang="pt-BR" altLang="pt-BR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 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promoted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start: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2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Comming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altLang="pt-BR" sz="1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razilian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Midwest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South,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Southeast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North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Countries: Italy,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Nedherlands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8D5A082-2F9C-989C-B71E-1972F8774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1FBCDF2-29C3-149B-1945-67C3B6A1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80"/>
            <a:ext cx="28854" cy="1218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F86837-F47D-B213-2F2D-F252A34F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81"/>
            <a:ext cx="28854" cy="1218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8F95D42-08A5-99D1-C56E-F1C566E5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7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0972BA-BA0E-65FE-709A-FAAED83F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ENMG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NUMBER EVOLUTION 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5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YEARS BEFORE THE PANDEMIC </a:t>
            </a:r>
            <a:endParaRPr lang="pt-BR" sz="6000" dirty="0"/>
          </a:p>
        </p:txBody>
      </p:sp>
      <p:pic>
        <p:nvPicPr>
          <p:cNvPr id="2050" name="Gráfico 1">
            <a:extLst>
              <a:ext uri="{FF2B5EF4-FFF2-40B4-BE49-F238E27FC236}">
                <a16:creationId xmlns:a16="http://schemas.microsoft.com/office/drawing/2014/main" id="{890CC42A-0C84-5310-6751-C50C89F4A67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78" y="2018372"/>
            <a:ext cx="7304049" cy="407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7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BAAE804-28D5-0CAB-2EE0-67012352C82B}"/>
              </a:ext>
            </a:extLst>
          </p:cNvPr>
          <p:cNvSpPr txBox="1"/>
          <p:nvPr/>
        </p:nvSpPr>
        <p:spPr>
          <a:xfrm>
            <a:off x="8486078" y="5954751"/>
            <a:ext cx="330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ED2C2E-8F3D-801B-E082-08B36242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0"/>
            <a:ext cx="1209163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CAA2642-0A5A-8AA4-CC5A-F4635C9501B2}"/>
              </a:ext>
            </a:extLst>
          </p:cNvPr>
          <p:cNvSpPr txBox="1"/>
          <p:nvPr/>
        </p:nvSpPr>
        <p:spPr>
          <a:xfrm>
            <a:off x="10537902" y="6077415"/>
            <a:ext cx="117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Thanks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1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B3E8F-E34B-F21A-4FBD-37A050F9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6572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WHO (OMS) GLOBAL LEPROSY PROGRAMME FOR ENDEMIC AND NON ENDEMIC COUNTRIES – Dr. </a:t>
            </a:r>
            <a:r>
              <a:rPr lang="pt-BR" sz="2800" dirty="0" err="1"/>
              <a:t>Venkata</a:t>
            </a:r>
            <a:r>
              <a:rPr lang="pt-BR" sz="2800" dirty="0"/>
              <a:t> </a:t>
            </a:r>
            <a:r>
              <a:rPr lang="pt-BR" sz="2800" dirty="0" err="1"/>
              <a:t>Ranganadha</a:t>
            </a:r>
            <a:r>
              <a:rPr lang="pt-BR" sz="2800" dirty="0"/>
              <a:t> Rao </a:t>
            </a:r>
            <a:r>
              <a:rPr lang="pt-BR" sz="2800" dirty="0" err="1"/>
              <a:t>Pemmaraju</a:t>
            </a:r>
            <a:r>
              <a:rPr lang="pt-BR" sz="2800" dirty="0"/>
              <a:t>, </a:t>
            </a:r>
            <a:r>
              <a:rPr lang="pt-BR" sz="2800" dirty="0" err="1"/>
              <a:t>India</a:t>
            </a:r>
            <a:br>
              <a:rPr lang="en-US" sz="2800" dirty="0">
                <a:effectLst/>
              </a:rPr>
            </a:b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07D578-2E1A-5A0E-D140-595735A0526E}"/>
              </a:ext>
            </a:extLst>
          </p:cNvPr>
          <p:cNvSpPr txBox="1"/>
          <p:nvPr/>
        </p:nvSpPr>
        <p:spPr>
          <a:xfrm>
            <a:off x="787400" y="5562600"/>
            <a:ext cx="1070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Epidemiological</a:t>
            </a:r>
            <a:r>
              <a:rPr lang="pt-BR" sz="2400" dirty="0"/>
              <a:t> </a:t>
            </a:r>
            <a:r>
              <a:rPr lang="pt-BR" sz="2400" dirty="0" err="1"/>
              <a:t>surveylance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each</a:t>
            </a:r>
            <a:r>
              <a:rPr lang="pt-BR" sz="2400" dirty="0"/>
              <a:t> County </a:t>
            </a:r>
            <a:r>
              <a:rPr lang="pt-BR" sz="2400" dirty="0" err="1"/>
              <a:t>of</a:t>
            </a:r>
            <a:r>
              <a:rPr lang="pt-BR" sz="2400" dirty="0"/>
              <a:t> a </a:t>
            </a:r>
            <a:r>
              <a:rPr lang="pt-BR" sz="2400" dirty="0" err="1"/>
              <a:t>State</a:t>
            </a:r>
            <a:r>
              <a:rPr lang="pt-BR" sz="2400" dirty="0"/>
              <a:t> in </a:t>
            </a:r>
            <a:r>
              <a:rPr lang="pt-BR" sz="2400" dirty="0" err="1"/>
              <a:t>one</a:t>
            </a:r>
            <a:r>
              <a:rPr lang="pt-BR" sz="2400" dirty="0"/>
              <a:t> Country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8FB310-E1BF-7ECE-1E9B-360B3220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862112"/>
            <a:ext cx="4191000" cy="33751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973A004-172C-1471-429E-768AC76AF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862112"/>
            <a:ext cx="3860800" cy="33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4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5088B-35B3-623F-DA60-EBA7A462B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07" y="698798"/>
            <a:ext cx="10569515" cy="2874912"/>
          </a:xfrm>
        </p:spPr>
        <p:txBody>
          <a:bodyPr>
            <a:normAutofit fontScale="90000"/>
          </a:bodyPr>
          <a:lstStyle/>
          <a:p>
            <a:r>
              <a:rPr lang="pt-BR" dirty="0"/>
              <a:t>Applied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lines</a:t>
            </a:r>
            <a:r>
              <a:rPr lang="pt-BR" dirty="0"/>
              <a:t> and </a:t>
            </a:r>
            <a:r>
              <a:rPr lang="pt-BR" dirty="0" err="1"/>
              <a:t>Teaching</a:t>
            </a:r>
            <a:br>
              <a:rPr lang="pt-BR" dirty="0"/>
            </a:br>
            <a:r>
              <a:rPr lang="pt-BR" dirty="0"/>
              <a:t> </a:t>
            </a:r>
            <a:r>
              <a:rPr lang="pt-BR" sz="4800" dirty="0" err="1"/>
              <a:t>Rehabilitation</a:t>
            </a:r>
            <a:r>
              <a:rPr lang="pt-BR" sz="4800" dirty="0"/>
              <a:t> Branch and Clinical </a:t>
            </a:r>
            <a:r>
              <a:rPr lang="pt-BR" sz="4800" dirty="0" err="1"/>
              <a:t>Neurophysiology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4D2C5F-B10B-09A9-2F11-5F5472903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151" y="4059238"/>
            <a:ext cx="2070100" cy="554707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err="1">
                <a:latin typeface="Bradley Hand ITC" panose="03070402050302030203" pitchFamily="66" charset="0"/>
              </a:rPr>
              <a:t>garbino</a:t>
            </a:r>
            <a:endParaRPr lang="pt-BR" sz="2800" b="1" dirty="0">
              <a:latin typeface="Bradley Hand ITC" panose="03070402050302030203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27F631-1E1D-91E2-0C11-CBAD7C2DC6BE}"/>
              </a:ext>
            </a:extLst>
          </p:cNvPr>
          <p:cNvSpPr txBox="1"/>
          <p:nvPr/>
        </p:nvSpPr>
        <p:spPr>
          <a:xfrm>
            <a:off x="2285999" y="5715000"/>
            <a:ext cx="771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Instituto Lauro de Souza Lima,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Bauru, 3rd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1319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371EB-B674-BFB2-C2B9-983ECEB9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75437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NERVE ASSESSMENT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59A245-1992-CFCA-C1BE-17A3F6E4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500"/>
            <a:ext cx="10515600" cy="5057463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endParaRPr kumimoji="0" lang="pt-BR" altLang="pt-BR" sz="1900" b="0" i="0" u="none" strike="noStrike" cap="none" normalizeH="0" baseline="0" dirty="0">
              <a:ln>
                <a:noFill/>
              </a:ln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kumimoji="0" lang="pt-BR" altLang="pt-BR" sz="1900" b="1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HEISE CO, MARQUES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WJr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nerves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9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kumimoji="0" lang="pt-BR" altLang="pt-BR" sz="19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9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34, 2016</a:t>
            </a:r>
          </a:p>
          <a:p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BORELA MCM, CURRY FILHO M, KIRCHNER DR, 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SALGADO MH,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VIRMOND MCL,</a:t>
            </a:r>
            <a:r>
              <a:rPr kumimoji="0" lang="pt-BR" altLang="pt-BR" sz="19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GARBINO JA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Neurophysiological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response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ulnar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9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Acta Fisiátrica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27, 2020</a:t>
            </a:r>
            <a:endParaRPr lang="pt-BR" sz="190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ROBINS, GGR, ALEXANDRE PL, KIRCHNER DR, </a:t>
            </a:r>
            <a:r>
              <a:rPr lang="pt-BR" sz="19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Nerve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tibial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tarsal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9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9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9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Hanseníase e outras doenças infecciosas, v. 40, p. 3-8, 2015.</a:t>
            </a:r>
          </a:p>
          <a:p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SOUZA A, NERY CAS, MARCIANO LHSC, </a:t>
            </a:r>
            <a:r>
              <a:rPr lang="pt-BR" sz="19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GARBINO JA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Avaliação da neuropatia diabética: correlação entre sensibilidade cutânea dos pés, achados clínicos e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eletroneuromiográficos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9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Acta Fisiátrica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São </a:t>
            </a:r>
            <a:r>
              <a:rPr lang="pt-BR" sz="1900" b="0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Paullo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Brasil, v. 12, n.3, 2005.</a:t>
            </a:r>
          </a:p>
          <a:p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ARRUDA APM, , MARQUES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WJr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FOSS NT, </a:t>
            </a:r>
            <a:r>
              <a:rPr kumimoji="0" lang="pt-BR" altLang="pt-BR" sz="19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</a:t>
            </a:r>
            <a:r>
              <a:rPr kumimoji="0" lang="pt-BR" altLang="pt-BR" sz="1900" b="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VIRMOND M</a:t>
            </a:r>
            <a:r>
              <a:rPr kumimoji="0" lang="pt-BR" altLang="pt-BR" sz="19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900" b="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BARREIRA AA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Near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sural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9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9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Arquivos de Neuro-Psiquiatria</a:t>
            </a:r>
            <a:r>
              <a:rPr kumimoji="0" lang="pt-BR" altLang="pt-BR" sz="1900" b="1" i="0" u="none" strike="noStrike" cap="none" normalizeH="0" baseline="3000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São Paulo, Brasil, v. 62, 2004</a:t>
            </a: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pt-BR" sz="19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MARCIANO LHSC,  LEITE VM, ARAUJO PMP,</a:t>
            </a:r>
            <a:r>
              <a:rPr kumimoji="0" lang="pt-BR" altLang="pt-BR" sz="19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GARBINO JA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Avaliação do comprometimento neurológico e da prevalência da síndrome do túnel do carpo em pacientes portadores de diabetes mellitus tipo 2. Acta Fisiátrica,  2007.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MARCIANO LHSC, </a:t>
            </a:r>
            <a:r>
              <a:rPr lang="pt-BR" sz="19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GARBINO JA</a:t>
            </a:r>
            <a:r>
              <a:rPr lang="pt-BR" sz="19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Comparação de Técnicas de Monitoração da Neuropatia Hanseniana: Teste de Sensibilidade e Estudo de Condução Nervosa. </a:t>
            </a:r>
            <a:r>
              <a:rPr lang="pt-BR" sz="19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9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90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Bauru/SP, v. 19, 1994</a:t>
            </a:r>
          </a:p>
          <a:p>
            <a:endParaRPr kumimoji="0" lang="pt-BR" altLang="pt-BR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BA8F076-F835-8DF6-AB7D-7911B1FB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413" y="-6032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DCC2C3E-1F3E-8FCC-4E39-962737BA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13" y="9207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3D5C3C47-C924-98D5-1442-5E90F8EE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213" y="24447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hlinkClick r:id="rId3"/>
            <a:extLst>
              <a:ext uri="{FF2B5EF4-FFF2-40B4-BE49-F238E27FC236}">
                <a16:creationId xmlns:a16="http://schemas.microsoft.com/office/drawing/2014/main" id="{00DB2924-C6B5-68D4-7876-2679ABF2F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3878183"/>
            <a:ext cx="77597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3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A11823C1-9624-17E7-4D0C-1F57EB86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727" y="1675269"/>
            <a:ext cx="10553350" cy="3075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4400" b="1" dirty="0">
                <a:latin typeface="Arial Black" panose="020B0A04020102020204" pitchFamily="34" charset="0"/>
                <a:cs typeface="Aharoni" panose="02010803020104030203" pitchFamily="2" charset="-79"/>
              </a:rPr>
              <a:t>SOFTWARE  FOR ASSESSING NERVES</a:t>
            </a:r>
            <a:br>
              <a:rPr lang="en-US" altLang="pt-BR" sz="48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pt-BR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NervScore</a:t>
            </a:r>
            <a:r>
              <a:rPr lang="en-US" altLang="pt-B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pt-BR" sz="48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pt-BR" sz="4800" dirty="0">
                <a:latin typeface="Arial" panose="020B0604020202020204" pitchFamily="34" charset="0"/>
                <a:cs typeface="Arial" panose="020B0604020202020204" pitchFamily="34" charset="0"/>
              </a:rPr>
              <a:t>only clinical Data</a:t>
            </a:r>
            <a:br>
              <a:rPr lang="en-US" altLang="pt-B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4800" dirty="0">
                <a:latin typeface="Arial" panose="020B0604020202020204" pitchFamily="34" charset="0"/>
                <a:cs typeface="Arial" panose="020B0604020202020204" pitchFamily="34" charset="0"/>
              </a:rPr>
              <a:t>(S-W, VMT and VAS)</a:t>
            </a:r>
            <a:endParaRPr lang="pt-BR" altLang="pt-BR" dirty="0"/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0E1C6F1B-4DB8-0974-E11A-23F4F2D1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790" y="4993674"/>
            <a:ext cx="9322419" cy="14398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100" dirty="0"/>
              <a:t>Garbino JA,  Bento LFM, Marques T, </a:t>
            </a:r>
            <a:r>
              <a:rPr lang="pt-BR" altLang="pt-BR" sz="2100" dirty="0" err="1"/>
              <a:t>Quaggio</a:t>
            </a:r>
            <a:r>
              <a:rPr lang="pt-BR" altLang="pt-BR" sz="2100" dirty="0"/>
              <a:t> CMP,</a:t>
            </a:r>
            <a:r>
              <a:rPr lang="pt-BR" altLang="pt-BR" sz="2100" baseline="30000" dirty="0"/>
              <a:t> </a:t>
            </a:r>
            <a:r>
              <a:rPr lang="pt-BR" altLang="pt-BR" sz="2100" dirty="0"/>
              <a:t>Nardi SMT, </a:t>
            </a:r>
            <a:r>
              <a:rPr lang="pt-BR" altLang="pt-BR" sz="2100" dirty="0" err="1"/>
              <a:t>Nicholl</a:t>
            </a:r>
            <a:r>
              <a:rPr lang="pt-BR" altLang="pt-BR" sz="2100" dirty="0"/>
              <a:t> ARJ, </a:t>
            </a:r>
            <a:r>
              <a:rPr lang="pt-BR" altLang="pt-BR" sz="2100" dirty="0" err="1"/>
              <a:t>Bentim</a:t>
            </a:r>
            <a:r>
              <a:rPr lang="pt-BR" altLang="pt-BR" sz="2100" dirty="0"/>
              <a:t> C, Virmond M</a:t>
            </a:r>
          </a:p>
          <a:p>
            <a:pPr eaLnBrk="1" hangingPunct="1"/>
            <a:endParaRPr lang="pt-BR" altLang="pt-BR" sz="2100" dirty="0"/>
          </a:p>
          <a:p>
            <a:pPr eaLnBrk="1" hangingPunct="1"/>
            <a:r>
              <a:rPr lang="pt-BR" altLang="pt-BR" sz="2000" b="1" dirty="0"/>
              <a:t>INSTITUTO LAURO DE SOUZA LIMA &amp; </a:t>
            </a:r>
            <a:r>
              <a:rPr lang="pt-BR" altLang="pt-BR" sz="2000" b="1" dirty="0">
                <a:solidFill>
                  <a:srgbClr val="FF0000"/>
                </a:solidFill>
              </a:rPr>
              <a:t>SORRI BAURU</a:t>
            </a:r>
          </a:p>
          <a:p>
            <a:pPr eaLnBrk="1" hangingPunct="1"/>
            <a:endParaRPr lang="pt-BR" altLang="pt-BR" sz="2000" dirty="0">
              <a:solidFill>
                <a:srgbClr val="1C1CF6"/>
              </a:solidFill>
            </a:endParaRPr>
          </a:p>
          <a:p>
            <a:pPr eaLnBrk="1" hangingPunct="1"/>
            <a:endParaRPr lang="pt-BR" altLang="pt-BR" sz="2000" dirty="0">
              <a:solidFill>
                <a:srgbClr val="1C1CF6"/>
              </a:solidFill>
            </a:endParaRPr>
          </a:p>
          <a:p>
            <a:pPr eaLnBrk="1" hangingPunct="1"/>
            <a:endParaRPr lang="pt-BR" altLang="pt-BR" sz="2000" dirty="0">
              <a:solidFill>
                <a:srgbClr val="1C1CF6"/>
              </a:solidFill>
            </a:endParaRPr>
          </a:p>
        </p:txBody>
      </p:sp>
      <p:pic>
        <p:nvPicPr>
          <p:cNvPr id="2052" name="Picture 2" descr="image001">
            <a:extLst>
              <a:ext uri="{FF2B5EF4-FFF2-40B4-BE49-F238E27FC236}">
                <a16:creationId xmlns:a16="http://schemas.microsoft.com/office/drawing/2014/main" id="{5AC99D40-7E10-2EED-302C-FD216A85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6" y="625187"/>
            <a:ext cx="10553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A11823C1-9624-17E7-4D0C-1F57EB86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086" y="1574043"/>
            <a:ext cx="9812748" cy="9076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SOFTWARE  FOR ASSESSING NERVES -</a:t>
            </a:r>
            <a:r>
              <a:rPr lang="en-US" altLang="pt-BR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NervScore</a:t>
            </a:r>
            <a:r>
              <a:rPr lang="en-US" alt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5400" dirty="0">
              <a:solidFill>
                <a:srgbClr val="FF0000"/>
              </a:solidFill>
            </a:endParaRPr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0E1C6F1B-4DB8-0974-E11A-23F4F2D1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504" y="6056510"/>
            <a:ext cx="7883911" cy="50312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000" b="1" dirty="0"/>
              <a:t>INSTITUTO LAURO DE SOUZA LIMA &amp; </a:t>
            </a:r>
            <a:r>
              <a:rPr lang="pt-BR" altLang="pt-BR" sz="2000" b="1" dirty="0">
                <a:solidFill>
                  <a:srgbClr val="FF0000"/>
                </a:solidFill>
              </a:rPr>
              <a:t>SORRI BAURU</a:t>
            </a:r>
            <a:endParaRPr lang="pt-BR" altLang="pt-BR" sz="2000" dirty="0">
              <a:solidFill>
                <a:srgbClr val="1C1CF6"/>
              </a:solidFill>
            </a:endParaRPr>
          </a:p>
        </p:txBody>
      </p:sp>
      <p:pic>
        <p:nvPicPr>
          <p:cNvPr id="2052" name="Picture 2" descr="image001">
            <a:extLst>
              <a:ext uri="{FF2B5EF4-FFF2-40B4-BE49-F238E27FC236}">
                <a16:creationId xmlns:a16="http://schemas.microsoft.com/office/drawing/2014/main" id="{5AC99D40-7E10-2EED-302C-FD216A85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" y="322821"/>
            <a:ext cx="10553350" cy="10080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DFB9F32-A0E4-0B1F-619E-12E735F64E4F}"/>
              </a:ext>
            </a:extLst>
          </p:cNvPr>
          <p:cNvGraphicFramePr/>
          <p:nvPr/>
        </p:nvGraphicFramePr>
        <p:xfrm>
          <a:off x="1687876" y="2739544"/>
          <a:ext cx="6011628" cy="305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E3CF600-6BA9-632A-75A3-9392A867E521}"/>
              </a:ext>
            </a:extLst>
          </p:cNvPr>
          <p:cNvSpPr txBox="1"/>
          <p:nvPr/>
        </p:nvSpPr>
        <p:spPr>
          <a:xfrm>
            <a:off x="8143948" y="3096021"/>
            <a:ext cx="2360176" cy="338554"/>
          </a:xfrm>
          <a:prstGeom prst="rect">
            <a:avLst/>
          </a:prstGeom>
          <a:ln w="19050">
            <a:solidFill>
              <a:srgbClr val="333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Normal response ↓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49DC86E-3526-3588-9A37-D3BE7F97365C}"/>
              </a:ext>
            </a:extLst>
          </p:cNvPr>
          <p:cNvCxnSpPr/>
          <p:nvPr/>
        </p:nvCxnSpPr>
        <p:spPr>
          <a:xfrm>
            <a:off x="9155151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C40CDF2-6D27-00C8-0194-1472BD8555EE}"/>
              </a:ext>
            </a:extLst>
          </p:cNvPr>
          <p:cNvCxnSpPr>
            <a:cxnSpLocks/>
          </p:cNvCxnSpPr>
          <p:nvPr/>
        </p:nvCxnSpPr>
        <p:spPr>
          <a:xfrm flipH="1">
            <a:off x="5897460" y="3612995"/>
            <a:ext cx="2722433" cy="481396"/>
          </a:xfrm>
          <a:prstGeom prst="straightConnector1">
            <a:avLst/>
          </a:prstGeom>
          <a:ln w="12700">
            <a:solidFill>
              <a:srgbClr val="0241B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32A1DA-03F7-D31A-5B56-12D6662F3B47}"/>
              </a:ext>
            </a:extLst>
          </p:cNvPr>
          <p:cNvSpPr txBox="1"/>
          <p:nvPr/>
        </p:nvSpPr>
        <p:spPr>
          <a:xfrm>
            <a:off x="8261631" y="4101118"/>
            <a:ext cx="2360176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No response, </a:t>
            </a:r>
            <a:r>
              <a:rPr lang="pt-BR" dirty="0" err="1"/>
              <a:t>despite</a:t>
            </a:r>
            <a:r>
              <a:rPr lang="pt-BR" dirty="0"/>
              <a:t> </a:t>
            </a:r>
            <a:r>
              <a:rPr lang="pt-BR" dirty="0" err="1"/>
              <a:t>sufficient</a:t>
            </a:r>
            <a:r>
              <a:rPr lang="pt-BR" dirty="0"/>
              <a:t> </a:t>
            </a:r>
            <a:r>
              <a:rPr lang="pt-BR" dirty="0" err="1"/>
              <a:t>immunossuppressant</a:t>
            </a:r>
            <a:r>
              <a:rPr lang="pt-BR" dirty="0"/>
              <a:t> doses </a:t>
            </a:r>
            <a:r>
              <a:rPr lang="pt-BR" dirty="0">
                <a:solidFill>
                  <a:srgbClr val="FF0000"/>
                </a:solidFill>
              </a:rPr>
              <a:t>1mg/Kg</a:t>
            </a:r>
            <a:r>
              <a:rPr lang="pt-BR" dirty="0"/>
              <a:t>= </a:t>
            </a:r>
            <a:r>
              <a:rPr lang="pt-BR" dirty="0" err="1">
                <a:solidFill>
                  <a:srgbClr val="FF0000"/>
                </a:solidFill>
              </a:rPr>
              <a:t>entrapment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?</a:t>
            </a:r>
            <a:r>
              <a:rPr lang="pt-BR" dirty="0"/>
              <a:t>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4192846-8CB6-34BE-06D9-1D6B4AB15500}"/>
              </a:ext>
            </a:extLst>
          </p:cNvPr>
          <p:cNvCxnSpPr>
            <a:cxnSpLocks/>
          </p:cNvCxnSpPr>
          <p:nvPr/>
        </p:nvCxnSpPr>
        <p:spPr>
          <a:xfrm flipH="1" flipV="1">
            <a:off x="6623824" y="4494719"/>
            <a:ext cx="1520124" cy="3871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94C6133-F497-8D77-C6AB-4E3E99E2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Primary Neural </a:t>
            </a:r>
            <a:r>
              <a:rPr lang="pt-BR" dirty="0" err="1"/>
              <a:t>Leprosy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Diferential</a:t>
            </a:r>
            <a:r>
              <a:rPr lang="pt-BR" dirty="0"/>
              <a:t> </a:t>
            </a:r>
            <a:r>
              <a:rPr lang="pt-BR" dirty="0" err="1"/>
              <a:t>Diagnosis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CE8893-6AC7-5C7A-D897-1E729186110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JA.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-Primary Neural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mimicking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rheumatological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-.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Revista da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Associacao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Medica Brasileira</a:t>
            </a:r>
            <a:r>
              <a:rPr kumimoji="0" lang="pt-BR" altLang="pt-BR" sz="1800" b="1" i="0" u="none" strike="noStrike" cap="none" normalizeH="0" baseline="3000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65, p. 771-771, 2019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 </a:t>
            </a:r>
            <a:r>
              <a:rPr kumimoji="0" lang="pt-BR" altLang="pt-BR" sz="1800" b="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MARQUES Jr W, BARRETO JA, HEISE CO, JARDIM MMR, ANTUNES SL, SOARES CT, FLOARIANO MC, NERY JÁ, TRINDADE MAB, CARVALHO NB, ANDRADA NC, VIRMOND M, BARREIRA AA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Primary neural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Arquivos de Neuro-Psiquiatria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71, 2013</a:t>
            </a:r>
          </a:p>
          <a:p>
            <a:pPr algn="just"/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JA. 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paciente com suspeita de hanseníase primariamente neural.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32, 2007 </a:t>
            </a:r>
          </a:p>
          <a:p>
            <a:pPr lvl="1" algn="just"/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162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pacientes foram submetidos à biópsia de nervos entre 1985 – 2005.</a:t>
            </a:r>
            <a:endParaRPr lang="pt-BR" sz="17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pt-BR" altLang="pt-BR" sz="1800" i="0" strike="noStrike" cap="none" normalizeH="0" baseline="0" dirty="0">
              <a:ln>
                <a:noFill/>
              </a:ln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 URA S,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BELONE AFF, MARCIANO LHSC, FLEURY RN. </a:t>
            </a:r>
            <a:r>
              <a:rPr lang="en-US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and diagnostic aspects of the primarily neural leprosy.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29, 2004.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61920C-CB31-6A4E-194B-0B2B2C1F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153" y="2485090"/>
            <a:ext cx="864834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.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2FEA646-8757-BC36-6A76-1749089D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740063" y="1620206"/>
            <a:ext cx="16512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6BCB47B4-A785-D563-8757-9AA31BAF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-6032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5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000435" y="151464"/>
            <a:ext cx="7920880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biopsy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(1985-2005) 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cs typeface="Arial" charset="0"/>
              </a:rPr>
              <a:t>n =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162</a:t>
            </a:r>
            <a:endParaRPr lang="en-GB" sz="4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676055" y="3192895"/>
            <a:ext cx="6192837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cs typeface="Arial" charset="0"/>
              </a:rPr>
              <a:t>Suspects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 =113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5663952" y="234888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735960" y="2492896"/>
            <a:ext cx="208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2155032" y="4725144"/>
            <a:ext cx="4032448" cy="936104"/>
          </a:xfrm>
          <a:prstGeom prst="rect">
            <a:avLst/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34 </a:t>
            </a:r>
            <a:r>
              <a:rPr lang="en-US" sz="2800" dirty="0">
                <a:cs typeface="Arial" charset="0"/>
              </a:rPr>
              <a:t>with </a:t>
            </a:r>
            <a:r>
              <a:rPr lang="en-US" sz="2800" b="1" dirty="0">
                <a:solidFill>
                  <a:srgbClr val="6666FF"/>
                </a:solidFill>
                <a:cs typeface="Arial" charset="0"/>
              </a:rPr>
              <a:t>HNP</a:t>
            </a:r>
          </a:p>
          <a:p>
            <a:pPr algn="ctr"/>
            <a:r>
              <a:rPr lang="en-US" sz="2800" b="1" dirty="0">
                <a:solidFill>
                  <a:srgbClr val="FF5050"/>
                </a:solidFill>
                <a:cs typeface="Arial" charset="0"/>
              </a:rPr>
              <a:t>1,7</a:t>
            </a:r>
            <a:r>
              <a:rPr lang="en-US" sz="2800" b="1" dirty="0">
                <a:solidFill>
                  <a:srgbClr val="6666FF"/>
                </a:solidFill>
                <a:cs typeface="Arial" charset="0"/>
              </a:rPr>
              <a:t> cases/year</a:t>
            </a:r>
          </a:p>
          <a:p>
            <a:pPr algn="ctr"/>
            <a:endParaRPr lang="en-GB" sz="2800" b="1" dirty="0">
              <a:solidFill>
                <a:srgbClr val="6666FF"/>
              </a:solidFill>
              <a:cs typeface="Arial" charset="0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6702804" y="4672575"/>
            <a:ext cx="4454554" cy="9515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79</a:t>
            </a:r>
            <a:r>
              <a:rPr lang="en-US" sz="28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without diagnosis in the biopsy</a:t>
            </a:r>
            <a:endParaRPr lang="en-GB" sz="2000" dirty="0">
              <a:cs typeface="Arial" charset="0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 flipH="1">
            <a:off x="4511824" y="4293097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6816080" y="4293097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8040216" y="2276872"/>
            <a:ext cx="16573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etiology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54100" y="6021314"/>
            <a:ext cx="1054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Garbino, JA. O paciente com suspeita de hanseníase primariamente neural. </a:t>
            </a:r>
            <a:r>
              <a:rPr lang="pt-BR" sz="2000" i="1" dirty="0"/>
              <a:t>Hansen Int</a:t>
            </a:r>
            <a:r>
              <a:rPr lang="pt-BR" sz="2000" dirty="0"/>
              <a:t>, v. 32,  2007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C9C37-1EAF-60CB-7093-A01625E2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Leprosy</a:t>
            </a:r>
            <a:r>
              <a:rPr lang="pt-BR" dirty="0"/>
              <a:t> </a:t>
            </a:r>
            <a:r>
              <a:rPr lang="pt-BR" dirty="0" err="1"/>
              <a:t>reactions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ADCB7F0-DB9F-8EB1-6044-DDB3B16A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AKITA J, MILLER LHG, MELLO FMC, BARRETO J A, MOREIRA AL, SALGADO MH, KIRCHNER DR, </a:t>
            </a:r>
            <a:r>
              <a:rPr kumimoji="0" lang="pt-BR" altLang="pt-BR" sz="18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ultrasonography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color doppler in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Neurophysiology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2022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18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JA.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Tratamento clínico da </a:t>
            </a:r>
            <a:r>
              <a:rPr lang="pt-BR" sz="1800" b="0" i="0" u="sng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reações da hanseníase 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repercussão neurológica: </a:t>
            </a:r>
            <a:r>
              <a:rPr lang="pt-BR" sz="1800" b="0" i="0" u="sng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Revisão Histórica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Hanseníase e outras doenças infecciosas, v. 37, 2012</a:t>
            </a:r>
          </a:p>
          <a:p>
            <a:pPr algn="just"/>
            <a:endParaRPr lang="pt-BR" sz="1800" b="0" i="0" dirty="0"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ROBLES MM, BALDISSEROTTO CM, </a:t>
            </a:r>
            <a:r>
              <a:rPr kumimoji="0" lang="pt-BR" altLang="pt-BR" sz="180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Neuropatia da hanseníase versus </a:t>
            </a:r>
            <a:r>
              <a:rPr lang="pt-BR" sz="1800" b="0" i="0" u="sng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CIDP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Hansenologia </a:t>
            </a:r>
            <a:r>
              <a:rPr lang="pt-BR" sz="1800" b="1" i="0" dirty="0" err="1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Internationalis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Hanseníase e outras doenças infecciosas, v. 37, p. 97, 2012</a:t>
            </a:r>
          </a:p>
          <a:p>
            <a:pPr algn="just"/>
            <a:endParaRPr kumimoji="0" lang="pt-BR" altLang="pt-BR" sz="1800" i="0" u="none" strike="noStrike" cap="none" normalizeH="0" baseline="0" dirty="0">
              <a:ln>
                <a:noFill/>
              </a:ln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/>
            <a:r>
              <a:rPr kumimoji="0" lang="pt-BR" altLang="pt-BR" sz="18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JA, </a:t>
            </a:r>
            <a:r>
              <a:rPr kumimoji="0" lang="pt-BR" altLang="pt-BR" sz="1800" b="0" i="0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NAAFS B,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SALGADO MH</a:t>
            </a:r>
            <a:r>
              <a:rPr kumimoji="0" lang="pt-BR" altLang="pt-BR" sz="1800" b="0" i="0" strike="noStrike" cap="none" normalizeH="0" baseline="0" dirty="0">
                <a:ln>
                  <a:noFill/>
                </a:ln>
                <a:solidFill>
                  <a:srgbClr val="0077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8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URA S,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VIRMOND M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Neurophysiological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ulnar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1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kumimoji="0" lang="pt-BR" altLang="pt-BR" sz="1800" b="1" i="0" u="none" strike="noStrike" cap="none" normalizeH="0" baseline="3000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2010.</a:t>
            </a:r>
          </a:p>
          <a:p>
            <a:pPr algn="just"/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326C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180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GARBINO JA</a:t>
            </a:r>
            <a:r>
              <a:rPr kumimoji="0" lang="pt-BR" altLang="pt-BR" sz="1800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800" b="0" i="0" dirty="0"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VIRMOND M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URA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SALGADO MH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NAAFS, B. A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ulnar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kumimoji="0" lang="pt-BR" altLang="pt-BR" sz="1800" b="0" i="0" u="sng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800" b="0" i="0" u="sng" strike="noStrike" cap="none" normalizeH="0" baseline="0" dirty="0" err="1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Arquivos de Neuro-Psiquiatria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66, 2008</a:t>
            </a:r>
            <a:endParaRPr kumimoji="0" lang="pt-BR" altLang="pt-BR" sz="1800" i="0" strike="noStrike" cap="none" normalizeH="0" baseline="0" dirty="0">
              <a:ln>
                <a:noFill/>
              </a:ln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000AAF-2927-0517-3875-C6EA7549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7284"/>
            <a:ext cx="120717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26C99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78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1409</Words>
  <Application>Microsoft Office PowerPoint</Application>
  <PresentationFormat>Widescreen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Bradley Hand ITC</vt:lpstr>
      <vt:lpstr>Calibri</vt:lpstr>
      <vt:lpstr>Calibri Light</vt:lpstr>
      <vt:lpstr>Tahoma</vt:lpstr>
      <vt:lpstr>Tema do Office</vt:lpstr>
      <vt:lpstr>Presentation during the visit of WHO Epidemiologist encharged for LEPROSY  in the world (global lidership)</vt:lpstr>
      <vt:lpstr>WHO (OMS) GLOBAL LEPROSY PROGRAMME FOR ENDEMIC AND NON ENDEMIC COUNTRIES – Dr. Venkata Ranganadha Rao Pemmaraju, India </vt:lpstr>
      <vt:lpstr>Applied Research lines and Teaching  Rehabilitation Branch and Clinical Neurophysiology</vt:lpstr>
      <vt:lpstr>NERVE ASSESSMENT</vt:lpstr>
      <vt:lpstr>SOFTWARE  FOR ASSESSING NERVES NervScore: only clinical Data (S-W, VMT and VAS)</vt:lpstr>
      <vt:lpstr>     SOFTWARE  FOR ASSESSING NERVES -NervScore </vt:lpstr>
      <vt:lpstr>Primary Neural Leprosy and Diferential Diagnosis</vt:lpstr>
      <vt:lpstr>Apresentação do PowerPoint</vt:lpstr>
      <vt:lpstr>Leprosy reactions</vt:lpstr>
      <vt:lpstr>EXPERIMENTAL CLINICAL NEUROPHYSIOLOGY-1</vt:lpstr>
      <vt:lpstr>EXPERIMENTAL CLINICAL NEUROPHYSIOLOGY-2</vt:lpstr>
      <vt:lpstr>NERVE CONDUCTION AND PAIN</vt:lpstr>
      <vt:lpstr>Rare Diseases (Doenças Raras) Program</vt:lpstr>
      <vt:lpstr>TEACHING in Rehabilitation Branch and Clinical Neurophysiology </vt:lpstr>
      <vt:lpstr>ENMG NUMBER EVOLUTION IN 5 YEARS BEFORE THE PANDEMIC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Research and Teaching– Clinical Neurofisiology, ILSL</dc:title>
  <dc:creator>José Antonio Garbino</dc:creator>
  <cp:lastModifiedBy>JOSE ANTONIO GARBINO</cp:lastModifiedBy>
  <cp:revision>24</cp:revision>
  <dcterms:created xsi:type="dcterms:W3CDTF">2023-01-28T20:33:42Z</dcterms:created>
  <dcterms:modified xsi:type="dcterms:W3CDTF">2023-02-17T15:27:27Z</dcterms:modified>
</cp:coreProperties>
</file>